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37" r:id="rId2"/>
    <p:sldId id="338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A0020E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302" autoAdjust="0"/>
    <p:restoredTop sz="85917" autoAdjust="0"/>
  </p:normalViewPr>
  <p:slideViewPr>
    <p:cSldViewPr snapToGrid="0" snapToObjects="1">
      <p:cViewPr varScale="1">
        <p:scale>
          <a:sx n="112" d="100"/>
          <a:sy n="112" d="100"/>
        </p:scale>
        <p:origin x="-5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0B137-40E8-EA4B-8A5D-47219E9416EC}" type="datetimeFigureOut">
              <a:rPr lang="en-US" smtClean="0"/>
              <a:pPr/>
              <a:t>9/10/14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29C93-EDED-ED47-8384-3729B015BA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3017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CEB09-D596-B747-B91B-DB37FC32AE16}" type="datetimeFigureOut">
              <a:rPr lang="en-US" smtClean="0"/>
              <a:pPr/>
              <a:t>9/10/14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B48B3-3762-0441-84DA-D6976FEAD2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85664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149" y="2130426"/>
            <a:ext cx="630705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1149" y="3886200"/>
            <a:ext cx="63070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August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National Program on Dairy Markets and Policy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igLogo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6200000">
            <a:off x="-2175781" y="2771056"/>
            <a:ext cx="6400800" cy="177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873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August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National Program on Dairy Markets and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295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August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National Program on Dairy Markets and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967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01F0-FF8A-BA43-9277-DA8145822A0B}" type="datetimeFigureOut">
              <a:rPr lang="en-US" smtClean="0"/>
              <a:pPr/>
              <a:t>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C5BD-7765-2D4F-A17A-E3EE34559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August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National Program on Dairy Markets and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ig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1" y="274638"/>
            <a:ext cx="827449" cy="11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915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August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National Program on Dairy Markets and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13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August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National Program on Dairy Markets and Policy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ig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1" y="274638"/>
            <a:ext cx="827449" cy="11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218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August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National Program on Dairy Markets and Policy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Big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1" y="274638"/>
            <a:ext cx="827449" cy="11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4237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August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National Program on Dairy Markets and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Big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1" y="274638"/>
            <a:ext cx="827449" cy="11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237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August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National Program on Dairy Markets and Policy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546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August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National Program on Dairy Markets and Policy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574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August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National Program on Dairy Markets and Policy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385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69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0208"/>
            <a:ext cx="8229600" cy="4904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498898"/>
            <a:ext cx="1241972" cy="222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27 August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58965" y="6498898"/>
            <a:ext cx="3652344" cy="222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The National Program on Dairy Markets and Policy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0346" y="6498898"/>
            <a:ext cx="716455" cy="222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03056D5-ACE5-4B4C-9651-13F66B6DEC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977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A0020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airyMarkets.org/MPP/Tool" TargetMode="Externa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http://DairyMarkets.org" TargetMode="External"/><Relationship Id="rId5" Type="http://schemas.openxmlformats.org/officeDocument/2006/relationships/hyperlink" Target="http://FSA.USDA.gov" TargetMode="Externa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1162" y="171678"/>
            <a:ext cx="7232837" cy="348592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000" dirty="0" smtClean="0"/>
              <a:t>The Decision Tool for MPP-Dairy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2030" y="3818804"/>
            <a:ext cx="6400800" cy="1153101"/>
          </a:xfrm>
        </p:spPr>
        <p:txBody>
          <a:bodyPr>
            <a:normAutofit fontScale="70000" lnSpcReduction="20000"/>
          </a:bodyPr>
          <a:lstStyle/>
          <a:p>
            <a:r>
              <a:rPr lang="en-US" sz="4571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Mark Stephenson</a:t>
            </a:r>
          </a:p>
          <a:p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Director of Dairy Policy Analysis</a:t>
            </a:r>
          </a:p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University of Wisconsin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 descr="BigLog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6200000">
            <a:off x="-2175781" y="2771056"/>
            <a:ext cx="6400800" cy="177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42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Back in Time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4199" y="1371600"/>
            <a:ext cx="71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9534" y="6087537"/>
            <a:ext cx="8230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175 Cows, producing 23,000 lbs of milk per cow, or 4 million annual production history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10933" y="6488668"/>
            <a:ext cx="378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MILC paid this farm $10,300 that year.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3579"/>
            <a:ext cx="9144000" cy="4244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4" y="503238"/>
            <a:ext cx="8771466" cy="868362"/>
          </a:xfrm>
        </p:spPr>
        <p:txBody>
          <a:bodyPr/>
          <a:lstStyle/>
          <a:p>
            <a:r>
              <a:rPr lang="en-US" dirty="0" smtClean="0"/>
              <a:t>If We Picked the Optimal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05463" y="1490136"/>
          <a:ext cx="5715003" cy="5080000"/>
        </p:xfrm>
        <a:graphic>
          <a:graphicData uri="http://schemas.openxmlformats.org/drawingml/2006/table">
            <a:tbl>
              <a:tblPr/>
              <a:tblGrid>
                <a:gridCol w="1272441"/>
                <a:gridCol w="2040288"/>
                <a:gridCol w="2402274"/>
              </a:tblGrid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+mn-lt"/>
                        </a:rPr>
                        <a:t>Year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+mn-lt"/>
                        </a:rPr>
                        <a:t>Optimal Strategy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+mn-lt"/>
                        </a:rPr>
                        <a:t>Optimal Outcome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$4.00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-$100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$8.00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+mn-lt"/>
                        </a:rPr>
                        <a:t>$</a:t>
                      </a:r>
                      <a:r>
                        <a:rPr lang="en-US" sz="2000" b="0" i="0" u="none" strike="noStrike" dirty="0" smtClean="0">
                          <a:latin typeface="+mn-lt"/>
                        </a:rPr>
                        <a:t>1,673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$4.00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-$100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$4.00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-$100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$8.00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+mn-lt"/>
                        </a:rPr>
                        <a:t>$106,715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+mn-lt"/>
                        </a:rPr>
                        <a:t>$4.00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-$100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$4.00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-$100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$8.00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+mn-lt"/>
                        </a:rPr>
                        <a:t>$</a:t>
                      </a:r>
                      <a:r>
                        <a:rPr lang="en-US" sz="2000" b="0" i="0" u="none" strike="noStrike" dirty="0" smtClean="0">
                          <a:latin typeface="+mn-lt"/>
                        </a:rPr>
                        <a:t>78,885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+mn-lt"/>
                        </a:rPr>
                        <a:t>2013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$8.00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+mn-lt"/>
                        </a:rPr>
                        <a:t>$</a:t>
                      </a:r>
                      <a:r>
                        <a:rPr lang="en-US" sz="2000" b="0" i="0" u="none" strike="noStrike" dirty="0" smtClean="0">
                          <a:latin typeface="+mn-lt"/>
                        </a:rPr>
                        <a:t>35,687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$4.00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-$100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101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+mn-lt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$224,137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101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+mn-lt"/>
                        </a:rPr>
                        <a:t>per cow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$128.08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101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+mn-lt"/>
                        </a:rPr>
                        <a:t>per cwt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+mn-lt"/>
                        </a:rPr>
                        <a:t>$0.56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46533" cy="868362"/>
          </a:xfrm>
        </p:spPr>
        <p:txBody>
          <a:bodyPr/>
          <a:lstStyle/>
          <a:p>
            <a:endParaRPr lang="en-US" sz="2200" dirty="0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599" y="503238"/>
            <a:ext cx="5901267" cy="5901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4" y="503238"/>
            <a:ext cx="8771466" cy="868362"/>
          </a:xfrm>
        </p:spPr>
        <p:txBody>
          <a:bodyPr/>
          <a:lstStyle/>
          <a:p>
            <a:r>
              <a:rPr lang="en-US" dirty="0" smtClean="0"/>
              <a:t>If We Picked Advanced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05463" y="1490136"/>
          <a:ext cx="5715003" cy="5080000"/>
        </p:xfrm>
        <a:graphic>
          <a:graphicData uri="http://schemas.openxmlformats.org/drawingml/2006/table">
            <a:tbl>
              <a:tblPr/>
              <a:tblGrid>
                <a:gridCol w="1272441"/>
                <a:gridCol w="2040288"/>
                <a:gridCol w="2402274"/>
              </a:tblGrid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+mn-lt"/>
                        </a:rPr>
                        <a:t>Year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Advance Strategy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+mn-lt"/>
                        </a:rPr>
                        <a:t>Advance Outcome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$4.00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-$100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$4.00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-$100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$6.00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-$2,080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$6.00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-$2,080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+mn-lt"/>
                        </a:rPr>
                        <a:t>2009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$8.00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$106,715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$4.00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-$100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$8.00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-$16,209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+mn-lt"/>
                        </a:rPr>
                        <a:t>2012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$6.50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$48,004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$6.50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$14,930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$4.00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-$100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101">
                <a:tc>
                  <a:txBody>
                    <a:bodyPr/>
                    <a:lstStyle/>
                    <a:p>
                      <a:endParaRPr lang="en-US" sz="2000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+mn-lt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$148,880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101">
                <a:tc>
                  <a:txBody>
                    <a:bodyPr/>
                    <a:lstStyle/>
                    <a:p>
                      <a:endParaRPr lang="en-US" sz="2000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per cow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$85.07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101"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+mn-lt"/>
                        </a:rPr>
                        <a:t>per cwt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+mn-lt"/>
                        </a:rPr>
                        <a:t>$0.37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4" y="503238"/>
            <a:ext cx="8771466" cy="868362"/>
          </a:xfrm>
        </p:spPr>
        <p:txBody>
          <a:bodyPr/>
          <a:lstStyle/>
          <a:p>
            <a:r>
              <a:rPr lang="en-US" dirty="0" smtClean="0"/>
              <a:t>If We Picked Risk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05463" y="1490136"/>
          <a:ext cx="5715003" cy="5080000"/>
        </p:xfrm>
        <a:graphic>
          <a:graphicData uri="http://schemas.openxmlformats.org/drawingml/2006/table">
            <a:tbl>
              <a:tblPr/>
              <a:tblGrid>
                <a:gridCol w="1272441"/>
                <a:gridCol w="2040288"/>
                <a:gridCol w="2402274"/>
              </a:tblGrid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+mn-lt"/>
                        </a:rPr>
                        <a:t>Year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Advance Strategy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+mn-lt"/>
                        </a:rPr>
                        <a:t>Advance Outcome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Goudy Old Style"/>
                        </a:rPr>
                        <a:t>$6.50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DD0806"/>
                          </a:solidFill>
                          <a:latin typeface="Goudy Old Style"/>
                        </a:rPr>
                        <a:t>($3,340)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Goudy Old Style"/>
                        </a:rPr>
                        <a:t>$6.50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DD0806"/>
                          </a:solidFill>
                          <a:latin typeface="Goudy Old Style"/>
                        </a:rPr>
                        <a:t>($3,340)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Goudy Old Style"/>
                        </a:rPr>
                        <a:t>$6.50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DD0806"/>
                          </a:solidFill>
                          <a:latin typeface="Goudy Old Style"/>
                        </a:rPr>
                        <a:t>($3,340)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Goudy Old Style"/>
                        </a:rPr>
                        <a:t>$6.50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DD0806"/>
                          </a:solidFill>
                          <a:latin typeface="Goudy Old Style"/>
                        </a:rPr>
                        <a:t>($3,340)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+mn-lt"/>
                        </a:rPr>
                        <a:t>2009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Goudy Old Style"/>
                        </a:rPr>
                        <a:t>$6.50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Goudy Old Style"/>
                        </a:rPr>
                        <a:t>$75,574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Goudy Old Style"/>
                        </a:rPr>
                        <a:t>$6.50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DD0806"/>
                          </a:solidFill>
                          <a:latin typeface="Goudy Old Style"/>
                        </a:rPr>
                        <a:t>($3,340)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Goudy Old Style"/>
                        </a:rPr>
                        <a:t>$6.50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DD0806"/>
                          </a:solidFill>
                          <a:latin typeface="Goudy Old Style"/>
                        </a:rPr>
                        <a:t>($3,340)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+mn-lt"/>
                        </a:rPr>
                        <a:t>2012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Goudy Old Style"/>
                        </a:rPr>
                        <a:t>$6.50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Goudy Old Style"/>
                        </a:rPr>
                        <a:t>$48,004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Goudy Old Style"/>
                        </a:rPr>
                        <a:t>$6.50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Goudy Old Style"/>
                        </a:rPr>
                        <a:t>$14,930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+mn-lt"/>
                        </a:rPr>
                        <a:t>2014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Goudy Old Style"/>
                        </a:rPr>
                        <a:t>$6.50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DD0806"/>
                          </a:solidFill>
                          <a:latin typeface="Goudy Old Style"/>
                        </a:rPr>
                        <a:t>($3,340)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Goudy Old Style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Goudy Old Style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Goudy Old Style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Goudy Old Style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101">
                <a:tc>
                  <a:txBody>
                    <a:bodyPr/>
                    <a:lstStyle/>
                    <a:p>
                      <a:endParaRPr lang="en-US" sz="2000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Goudy Old Style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Goudy Old Style"/>
                        </a:rPr>
                        <a:t>$115,128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101">
                <a:tc>
                  <a:txBody>
                    <a:bodyPr/>
                    <a:lstStyle/>
                    <a:p>
                      <a:endParaRPr lang="en-US" sz="2000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Goudy Old Style"/>
                        </a:rPr>
                        <a:t>per cow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Goudy Old Style"/>
                        </a:rPr>
                        <a:t>$65.79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101"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Goudy Old Style"/>
                        </a:rPr>
                        <a:t>per cwt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Goudy Old Style"/>
                        </a:rPr>
                        <a:t>$0.29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Screen Shot 2014-08-26 at 6.27.00 AM.png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-4738" r="-4738"/>
          <a:stretch>
            <a:fillRect/>
          </a:stretch>
        </p:blipFill>
        <p:spPr/>
      </p:pic>
      <p:pic>
        <p:nvPicPr>
          <p:cNvPr id="7" name="Picture Placeholder 6" descr="Screen Shot 2014-08-26 at 6.26.11 AM.png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-1524" b="-1524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hlinkClick r:id="rId4"/>
              </a:rPr>
              <a:t>http://DairyMarkets.org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  <a:hlinkClick r:id="rId5"/>
              </a:rPr>
              <a:t>http://FSA.USDA.gov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Back in Time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4199" y="1371600"/>
            <a:ext cx="71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9534" y="6044168"/>
            <a:ext cx="8230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175 Cows, producing 23,000 lbs of milk per cow, or 4 million annual production history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2746"/>
            <a:ext cx="9144000" cy="4231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Back in Time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4199" y="1371600"/>
            <a:ext cx="71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9534" y="6107668"/>
            <a:ext cx="8230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175 Cows, producing 23,000 lbs of milk per cow, or 4 million annual production history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25810"/>
            <a:ext cx="9144001" cy="4224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Back in Time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4199" y="1456478"/>
            <a:ext cx="71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9534" y="6099201"/>
            <a:ext cx="8230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175 Cows, producing 23,000 lbs of milk per cow, or 4 million annual production history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810"/>
            <a:ext cx="9144000" cy="4273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Back in Time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4199" y="1456478"/>
            <a:ext cx="71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9534" y="6121400"/>
            <a:ext cx="8230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175 Cows, producing 23,000 lbs of milk per cow, or 4 million annual production history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25810"/>
            <a:ext cx="9144000" cy="4295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Back in Time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4199" y="1371600"/>
            <a:ext cx="71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9534" y="5983869"/>
            <a:ext cx="8230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175 Cows, producing 23,000 lbs of milk per cow, or 4 million annual production history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09333" y="6353201"/>
            <a:ext cx="3781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MILC paid this farm $44,800 that year.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809"/>
            <a:ext cx="9144000" cy="4247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Back in Time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4199" y="1371600"/>
            <a:ext cx="71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9534" y="6141535"/>
            <a:ext cx="8230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175 Cows, producing 23,000 lbs of milk per cow, or 4 million annual production history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0932"/>
            <a:ext cx="9152466" cy="4231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Back in Time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4199" y="1456478"/>
            <a:ext cx="71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9534" y="6223000"/>
            <a:ext cx="8230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175 Cows, producing 23,000 lbs of milk per cow, or 4 million annual production history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809"/>
            <a:ext cx="9151176" cy="4227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Back in Time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4199" y="1456478"/>
            <a:ext cx="71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9534" y="6087537"/>
            <a:ext cx="8230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175 Cows, producing 23,000 lbs of milk per cow, or 4 million annual production history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10933" y="6488668"/>
            <a:ext cx="378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MILC paid this farm $29,000 that year.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65868"/>
            <a:ext cx="9145801" cy="4221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MAP 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DMAP L.potx</Template>
  <TotalTime>15608</TotalTime>
  <Words>505</Words>
  <Application>Microsoft Macintosh PowerPoint</Application>
  <PresentationFormat>On-screen Show (4:3)</PresentationFormat>
  <Paragraphs>157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DMAP L</vt:lpstr>
      <vt:lpstr>The Decision Tool for MPP-Dairy</vt:lpstr>
      <vt:lpstr>Let’s Look Back in Time</vt:lpstr>
      <vt:lpstr>Let’s Look Back in Time</vt:lpstr>
      <vt:lpstr>Let’s Look Back in Time</vt:lpstr>
      <vt:lpstr>Let’s Look Back in Time</vt:lpstr>
      <vt:lpstr>Let’s Look Back in Time</vt:lpstr>
      <vt:lpstr>Let’s Look Back in Time</vt:lpstr>
      <vt:lpstr>Let’s Look Back in Time</vt:lpstr>
      <vt:lpstr>Let’s Look Back in Time</vt:lpstr>
      <vt:lpstr>Let’s Look Back in Time</vt:lpstr>
      <vt:lpstr>If We Picked the Optimal Strategy</vt:lpstr>
      <vt:lpstr>Slide 12</vt:lpstr>
      <vt:lpstr>If We Picked Advanced Strategy</vt:lpstr>
      <vt:lpstr>If We Picked Risk Strategy</vt:lpstr>
      <vt:lpstr>For More Information</vt:lpstr>
    </vt:vector>
  </TitlesOfParts>
  <Company>Cornell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Novakovic</dc:creator>
  <cp:lastModifiedBy>Mark Stephenson</cp:lastModifiedBy>
  <cp:revision>143</cp:revision>
  <dcterms:created xsi:type="dcterms:W3CDTF">2014-09-10T14:02:50Z</dcterms:created>
  <dcterms:modified xsi:type="dcterms:W3CDTF">2014-09-10T14:09:11Z</dcterms:modified>
</cp:coreProperties>
</file>